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2" r:id="rId1"/>
  </p:sldMasterIdLst>
  <p:notesMasterIdLst>
    <p:notesMasterId r:id="rId8"/>
  </p:notesMasterIdLst>
  <p:sldIdLst>
    <p:sldId id="307" r:id="rId2"/>
    <p:sldId id="272" r:id="rId3"/>
    <p:sldId id="355" r:id="rId4"/>
    <p:sldId id="359" r:id="rId5"/>
    <p:sldId id="356" r:id="rId6"/>
    <p:sldId id="361" r:id="rId7"/>
  </p:sldIdLst>
  <p:sldSz cx="9144000" cy="5143500" type="screen16x9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53" autoAdjust="0"/>
    <p:restoredTop sz="94624" autoAdjust="0"/>
  </p:normalViewPr>
  <p:slideViewPr>
    <p:cSldViewPr snapToGrid="0">
      <p:cViewPr>
        <p:scale>
          <a:sx n="90" d="100"/>
          <a:sy n="90" d="100"/>
        </p:scale>
        <p:origin x="-1579" y="-533"/>
      </p:cViewPr>
      <p:guideLst>
        <p:guide orient="horz" pos="1620"/>
        <p:guide pos="41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1944" y="-96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0525" y="693738"/>
            <a:ext cx="61531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704BE49-AC84-459A-B15D-00CF6A417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63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0525" y="693738"/>
            <a:ext cx="6153150" cy="3462337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EA694-8B78-453C-94FC-483212824AD6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6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342900" y="1457325"/>
            <a:ext cx="84582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646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sz="20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8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2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75022"/>
            <a:ext cx="2120900" cy="423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175022"/>
            <a:ext cx="6210300" cy="4233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6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4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456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6" y="889397"/>
            <a:ext cx="4157663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7"/>
            <a:ext cx="4157662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3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0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9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58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389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11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175023"/>
            <a:ext cx="8458200" cy="61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6" y="889397"/>
            <a:ext cx="8467725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42900" y="1203159"/>
            <a:ext cx="8458200" cy="1588168"/>
          </a:xfrm>
        </p:spPr>
        <p:txBody>
          <a:bodyPr/>
          <a:lstStyle/>
          <a:p>
            <a:r>
              <a:rPr lang="en-US" sz="3200" dirty="0" smtClean="0"/>
              <a:t>A Method to Build Clock Tree Comprehending Switching Activity to Address DVD in an SOC</a:t>
            </a:r>
            <a:endParaRPr lang="en-US" sz="32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42900" y="2774156"/>
            <a:ext cx="8458200" cy="1316996"/>
          </a:xfrm>
        </p:spPr>
        <p:txBody>
          <a:bodyPr/>
          <a:lstStyle/>
          <a:p>
            <a:r>
              <a:rPr lang="en-US" sz="2400" dirty="0" smtClean="0"/>
              <a:t>Authors    : Atul Garg, Venkatraman R</a:t>
            </a:r>
          </a:p>
          <a:p>
            <a:r>
              <a:rPr lang="en-US" sz="2400" dirty="0" smtClean="0"/>
              <a:t>Company : Texas Instruments </a:t>
            </a:r>
          </a:p>
          <a:p>
            <a:endParaRPr lang="en-US" dirty="0"/>
          </a:p>
        </p:txBody>
      </p:sp>
      <p:pic>
        <p:nvPicPr>
          <p:cNvPr id="4" name="Picture 10" descr="ti_stk_2c_po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20" y="169565"/>
            <a:ext cx="2736385" cy="67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240500" y="-1882"/>
            <a:ext cx="8458200" cy="61079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Problem Statement</a:t>
            </a:r>
            <a:endParaRPr lang="en-US" sz="2800" b="0" dirty="0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>
          <a:xfrm>
            <a:off x="333376" y="721982"/>
            <a:ext cx="8467725" cy="409648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68210" y="525599"/>
            <a:ext cx="8810625" cy="446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n-US" sz="1800" dirty="0" smtClean="0"/>
              <a:t>Meeting dynamic voltage (IR) drop (DVD) goals in designs has become challenging with the complexity of the power-grid, and power-management</a:t>
            </a:r>
          </a:p>
          <a:p>
            <a:pPr lvl="1"/>
            <a:r>
              <a:rPr lang="en-US" sz="1600" dirty="0" smtClean="0"/>
              <a:t>Conventional low-skew </a:t>
            </a:r>
            <a:r>
              <a:rPr lang="en-US" sz="1600" dirty="0"/>
              <a:t>(balanced) clock </a:t>
            </a:r>
            <a:r>
              <a:rPr lang="en-US" sz="1600" dirty="0" smtClean="0"/>
              <a:t>trees aggravate </a:t>
            </a:r>
            <a:r>
              <a:rPr lang="en-US" sz="1600" dirty="0"/>
              <a:t>the simultaneous switching </a:t>
            </a:r>
            <a:r>
              <a:rPr lang="en-US" sz="1600" dirty="0" smtClean="0"/>
              <a:t>scenarios,  hence increasing DVD</a:t>
            </a:r>
            <a:endParaRPr lang="en-US" sz="1600" dirty="0"/>
          </a:p>
          <a:p>
            <a:r>
              <a:rPr lang="en-US" sz="1800" kern="0" dirty="0" smtClean="0"/>
              <a:t>Usual approaches to handle DVD like </a:t>
            </a:r>
            <a:r>
              <a:rPr lang="en-US" sz="1800" kern="0" dirty="0">
                <a:solidFill>
                  <a:srgbClr val="000000"/>
                </a:solidFill>
              </a:rPr>
              <a:t>placing additional </a:t>
            </a:r>
            <a:r>
              <a:rPr lang="en-US" sz="1800" kern="0" dirty="0" err="1">
                <a:solidFill>
                  <a:srgbClr val="000000"/>
                </a:solidFill>
              </a:rPr>
              <a:t>decaps</a:t>
            </a:r>
            <a:r>
              <a:rPr lang="en-US" sz="1800" kern="0" dirty="0">
                <a:solidFill>
                  <a:srgbClr val="000000"/>
                </a:solidFill>
              </a:rPr>
              <a:t>, drawing thick power network grid </a:t>
            </a:r>
            <a:r>
              <a:rPr lang="en-US" sz="1800" kern="0" dirty="0" smtClean="0">
                <a:solidFill>
                  <a:srgbClr val="000000"/>
                </a:solidFill>
              </a:rPr>
              <a:t>etc. may </a:t>
            </a:r>
            <a:r>
              <a:rPr lang="en-US" sz="1800" kern="0" dirty="0">
                <a:solidFill>
                  <a:srgbClr val="000000"/>
                </a:solidFill>
              </a:rPr>
              <a:t>not be desirable </a:t>
            </a:r>
            <a:r>
              <a:rPr lang="en-US" sz="1800" kern="0" dirty="0" smtClean="0">
                <a:solidFill>
                  <a:srgbClr val="000000"/>
                </a:solidFill>
              </a:rPr>
              <a:t>due to the leakage power and routing/area overheads</a:t>
            </a:r>
            <a:endParaRPr lang="en-US" sz="1800" kern="0" dirty="0" smtClean="0"/>
          </a:p>
          <a:p>
            <a:r>
              <a:rPr lang="en-US" sz="1800" dirty="0" smtClean="0"/>
              <a:t>We use a </a:t>
            </a:r>
            <a:r>
              <a:rPr lang="en-US" sz="1800" dirty="0"/>
              <a:t>method to </a:t>
            </a:r>
            <a:r>
              <a:rPr lang="en-US" sz="1800" dirty="0" smtClean="0"/>
              <a:t>optimally stagger </a:t>
            </a:r>
            <a:r>
              <a:rPr lang="en-US" sz="1800" dirty="0"/>
              <a:t>the switching of </a:t>
            </a:r>
            <a:r>
              <a:rPr lang="en-US" sz="1800" dirty="0" smtClean="0"/>
              <a:t>sequential cells comprehending toggle-activity on them in </a:t>
            </a:r>
            <a:r>
              <a:rPr lang="en-US" sz="1800" dirty="0"/>
              <a:t>a timing-aware </a:t>
            </a:r>
            <a:r>
              <a:rPr lang="en-US" sz="1800" dirty="0" smtClean="0"/>
              <a:t>fashion to reduce dynamic-IR drop without impacting design timing performance</a:t>
            </a:r>
            <a:endParaRPr lang="en-US" sz="1800" dirty="0"/>
          </a:p>
          <a:p>
            <a:pPr lvl="1"/>
            <a:r>
              <a:rPr lang="en-US" sz="1600" kern="0" dirty="0" smtClean="0"/>
              <a:t>The proposed method uses ILP to identify optimal skew scheduling</a:t>
            </a:r>
          </a:p>
          <a:p>
            <a:pPr lvl="1"/>
            <a:r>
              <a:rPr lang="en-US" sz="1600" kern="0" dirty="0" smtClean="0"/>
              <a:t>Solution seamlessly integrated and assessed using conventional EDA solutions</a:t>
            </a:r>
          </a:p>
          <a:p>
            <a:pPr lvl="0" algn="just"/>
            <a:r>
              <a:rPr lang="en-US" sz="1800" dirty="0"/>
              <a:t>The focus of defining clock skews is on the clock anchor points (</a:t>
            </a:r>
            <a:r>
              <a:rPr lang="en-US" sz="1800" dirty="0" smtClean="0"/>
              <a:t>CAPs) </a:t>
            </a:r>
            <a:r>
              <a:rPr lang="en-US" sz="1800" dirty="0"/>
              <a:t>that exist in the design </a:t>
            </a:r>
            <a:endParaRPr lang="en-US" sz="1800" dirty="0" smtClean="0"/>
          </a:p>
          <a:p>
            <a:pPr lvl="1" algn="just"/>
            <a:r>
              <a:rPr lang="en-US" sz="1600" dirty="0" smtClean="0"/>
              <a:t>CAPs </a:t>
            </a:r>
            <a:r>
              <a:rPr lang="en-US" sz="1600" dirty="0"/>
              <a:t>can be </a:t>
            </a:r>
            <a:r>
              <a:rPr lang="en-US" sz="1600" dirty="0" smtClean="0"/>
              <a:t>invariant points in the clock tree like registers, module boundaries, </a:t>
            </a:r>
            <a:r>
              <a:rPr lang="en-US" sz="1600" dirty="0" err="1"/>
              <a:t>muxes</a:t>
            </a:r>
            <a:r>
              <a:rPr lang="en-US" sz="1600" dirty="0"/>
              <a:t> </a:t>
            </a:r>
            <a:r>
              <a:rPr lang="en-US" sz="1600" dirty="0" smtClean="0"/>
              <a:t>used for timing mode selection, </a:t>
            </a:r>
            <a:r>
              <a:rPr lang="en-US" sz="1600" dirty="0" err="1" smtClean="0"/>
              <a:t>etc</a:t>
            </a:r>
            <a:endParaRPr lang="en-US" sz="1600" dirty="0" smtClean="0"/>
          </a:p>
          <a:p>
            <a:pPr lvl="1" algn="just"/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 bwMode="auto">
          <a:xfrm>
            <a:off x="5686806" y="3270468"/>
            <a:ext cx="882650" cy="9334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141429"/>
              </p:ext>
            </p:extLst>
          </p:nvPr>
        </p:nvGraphicFramePr>
        <p:xfrm>
          <a:off x="369519" y="3414833"/>
          <a:ext cx="825891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0816"/>
                <a:gridCol w="1233377"/>
                <a:gridCol w="1010093"/>
                <a:gridCol w="744279"/>
                <a:gridCol w="808074"/>
                <a:gridCol w="967563"/>
                <a:gridCol w="919977"/>
                <a:gridCol w="797367"/>
                <a:gridCol w="797367"/>
              </a:tblGrid>
              <a:tr h="182880"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CAP</a:t>
                      </a:r>
                      <a:endParaRPr lang="en-US" sz="900" dirty="0"/>
                    </a:p>
                  </a:txBody>
                  <a:tcPr marT="34290" marB="3429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Toggle Density</a:t>
                      </a:r>
                      <a:endParaRPr lang="en-US" sz="900" dirty="0"/>
                    </a:p>
                  </a:txBody>
                  <a:tcPr marT="34290" marB="3429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Possible</a:t>
                      </a:r>
                      <a:r>
                        <a:rPr lang="en-US" sz="900" baseline="0" dirty="0" smtClean="0"/>
                        <a:t> Scheduling for CAP based on slacks</a:t>
                      </a:r>
                      <a:endParaRPr lang="en-US" sz="900" dirty="0"/>
                    </a:p>
                  </a:txBody>
                  <a:tcPr marT="34290" marB="3429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Not desirable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Not Desirable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Desirable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Desirable</a:t>
                      </a:r>
                      <a:endParaRPr lang="en-US" sz="900" dirty="0"/>
                    </a:p>
                  </a:txBody>
                  <a:tcPr marT="34290" marB="34290"/>
                </a:tc>
              </a:tr>
              <a:tr h="297180">
                <a:tc v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T="34290" marB="34290"/>
                </a:tc>
                <a:tc vMerge="1"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Max delay schedule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Default 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Max early schedule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Schedule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Schedule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Schedule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Schedule</a:t>
                      </a:r>
                      <a:endParaRPr lang="en-US" sz="900" dirty="0"/>
                    </a:p>
                  </a:txBody>
                  <a:tcPr marT="34290" marB="34290"/>
                </a:tc>
              </a:tr>
              <a:tr h="205740"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I 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10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-1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-1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-1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J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40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-1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-1</a:t>
                      </a:r>
                      <a:endParaRPr lang="en-US" sz="900" dirty="0"/>
                    </a:p>
                  </a:txBody>
                  <a:tcPr marT="34290" marB="34290"/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K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80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</a:t>
                      </a:r>
                      <a:endParaRPr lang="en-US" sz="900" dirty="0"/>
                    </a:p>
                  </a:txBody>
                  <a:tcPr marT="34290" marB="34290"/>
                </a:tc>
              </a:tr>
              <a:tr h="205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L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100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0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-2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+3</a:t>
                      </a:r>
                      <a:endParaRPr lang="en-US" sz="9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-2</a:t>
                      </a:r>
                      <a:endParaRPr lang="en-US" sz="900" dirty="0"/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8434" y="4829779"/>
            <a:ext cx="6825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Desirable scheduling scenarios are where the switching is staggered over a wide range</a:t>
            </a:r>
            <a:endParaRPr lang="en-US" sz="1400" b="1" dirty="0">
              <a:latin typeface="+mn-lt"/>
            </a:endParaRPr>
          </a:p>
        </p:txBody>
      </p:sp>
      <p:sp>
        <p:nvSpPr>
          <p:cNvPr id="64" name="Rectangle 2"/>
          <p:cNvSpPr txBox="1">
            <a:spLocks noChangeArrowheads="1"/>
          </p:cNvSpPr>
          <p:nvPr/>
        </p:nvSpPr>
        <p:spPr bwMode="auto">
          <a:xfrm>
            <a:off x="186858" y="-3087"/>
            <a:ext cx="9245600" cy="64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9pPr>
          </a:lstStyle>
          <a:p>
            <a:r>
              <a:rPr lang="en-US" altLang="en-US" sz="2400" dirty="0" smtClean="0"/>
              <a:t>Clock Scheduling </a:t>
            </a:r>
            <a:r>
              <a:rPr lang="en-US" altLang="en-US" sz="2400" dirty="0"/>
              <a:t>C</a:t>
            </a:r>
            <a:r>
              <a:rPr lang="en-US" altLang="en-US" sz="2400" dirty="0" smtClean="0"/>
              <a:t>omprehending </a:t>
            </a:r>
            <a:r>
              <a:rPr lang="en-US" altLang="en-US" sz="2400" dirty="0"/>
              <a:t>T</a:t>
            </a:r>
            <a:r>
              <a:rPr lang="en-US" altLang="en-US" sz="2400" dirty="0" smtClean="0"/>
              <a:t>oggle </a:t>
            </a:r>
            <a:r>
              <a:rPr lang="en-US" altLang="en-US" sz="2400" dirty="0"/>
              <a:t>D</a:t>
            </a:r>
            <a:r>
              <a:rPr lang="en-US" altLang="en-US" sz="2400" dirty="0" smtClean="0"/>
              <a:t>ensity</a:t>
            </a:r>
            <a:endParaRPr lang="en-US" sz="2400" kern="0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59262" y="563826"/>
            <a:ext cx="441960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latin typeface="+mn-lt"/>
              </a:rPr>
              <a:t>For a clock timing graph (as shown in the figure):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1400" dirty="0" smtClean="0">
                <a:latin typeface="+mn-lt"/>
              </a:rPr>
              <a:t>Collect slacks on </a:t>
            </a:r>
            <a:r>
              <a:rPr lang="en-US" sz="1400" dirty="0" err="1" smtClean="0">
                <a:latin typeface="+mn-lt"/>
              </a:rPr>
              <a:t>IN</a:t>
            </a:r>
            <a:r>
              <a:rPr lang="en-US" sz="1400" baseline="-25000" dirty="0" err="1" smtClean="0">
                <a:latin typeface="+mn-lt"/>
              </a:rPr>
              <a:t>i</a:t>
            </a:r>
            <a:r>
              <a:rPr lang="en-US" sz="1400" baseline="-25000" dirty="0" smtClean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(input) &amp; </a:t>
            </a:r>
            <a:r>
              <a:rPr lang="en-US" sz="1400" dirty="0" err="1" smtClean="0">
                <a:latin typeface="+mn-lt"/>
              </a:rPr>
              <a:t>OUT</a:t>
            </a:r>
            <a:r>
              <a:rPr lang="en-US" sz="1400" baseline="-25000" dirty="0" err="1" smtClean="0">
                <a:latin typeface="+mn-lt"/>
              </a:rPr>
              <a:t>i</a:t>
            </a:r>
            <a:r>
              <a:rPr lang="en-US" sz="1400" dirty="0" smtClean="0">
                <a:latin typeface="+mn-lt"/>
              </a:rPr>
              <a:t> (output) of ALL CAPs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1400" dirty="0" smtClean="0">
                <a:latin typeface="+mn-lt"/>
              </a:rPr>
              <a:t>Define range of schedule possible for each CAP as the range between Min{</a:t>
            </a:r>
            <a:r>
              <a:rPr lang="en-US" sz="1400" dirty="0" err="1" smtClean="0">
                <a:latin typeface="+mn-lt"/>
              </a:rPr>
              <a:t>IN</a:t>
            </a:r>
            <a:r>
              <a:rPr lang="en-US" sz="1400" baseline="-25000" dirty="0" err="1" smtClean="0">
                <a:latin typeface="+mn-lt"/>
              </a:rPr>
              <a:t>i</a:t>
            </a:r>
            <a:r>
              <a:rPr lang="en-US" sz="1400" dirty="0" smtClean="0">
                <a:latin typeface="+mn-lt"/>
              </a:rPr>
              <a:t>} and Min {</a:t>
            </a:r>
            <a:r>
              <a:rPr lang="en-US" sz="1400" dirty="0" err="1" smtClean="0">
                <a:latin typeface="+mn-lt"/>
              </a:rPr>
              <a:t>OUT</a:t>
            </a:r>
            <a:r>
              <a:rPr lang="en-US" sz="1400" baseline="-25000" dirty="0" err="1" smtClean="0">
                <a:latin typeface="+mn-lt"/>
              </a:rPr>
              <a:t>i</a:t>
            </a:r>
            <a:r>
              <a:rPr lang="en-US" sz="1400" dirty="0" smtClean="0">
                <a:latin typeface="+mn-lt"/>
              </a:rPr>
              <a:t>}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1400" dirty="0" err="1" smtClean="0">
                <a:latin typeface="+mn-lt"/>
              </a:rPr>
              <a:t>Quantise</a:t>
            </a:r>
            <a:r>
              <a:rPr lang="en-US" sz="1400" dirty="0" smtClean="0">
                <a:latin typeface="+mn-lt"/>
              </a:rPr>
              <a:t> the allowed/possible skew range for the design considering all CAPs and design constraints into specific buckets of schedule points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1400" dirty="0" smtClean="0">
                <a:latin typeface="+mn-lt"/>
              </a:rPr>
              <a:t>Use Integer Linear Programming to </a:t>
            </a:r>
            <a:r>
              <a:rPr lang="en-US" sz="1400" dirty="0" err="1" smtClean="0">
                <a:latin typeface="+mn-lt"/>
              </a:rPr>
              <a:t>maximise</a:t>
            </a:r>
            <a:r>
              <a:rPr lang="en-US" sz="1400" dirty="0" smtClean="0">
                <a:latin typeface="+mn-lt"/>
              </a:rPr>
              <a:t> the schedule assignment at each bucket (i.e. </a:t>
            </a:r>
            <a:r>
              <a:rPr lang="en-US" sz="1400" dirty="0" err="1" smtClean="0">
                <a:latin typeface="+mn-lt"/>
              </a:rPr>
              <a:t>maximise</a:t>
            </a:r>
            <a:r>
              <a:rPr lang="en-US" sz="1400" dirty="0" smtClean="0">
                <a:latin typeface="+mn-lt"/>
              </a:rPr>
              <a:t> spread) while </a:t>
            </a:r>
            <a:r>
              <a:rPr lang="en-US" sz="1400" dirty="0" err="1" smtClean="0">
                <a:latin typeface="+mn-lt"/>
              </a:rPr>
              <a:t>minimising</a:t>
            </a:r>
            <a:r>
              <a:rPr lang="en-US" sz="1400" dirty="0" smtClean="0">
                <a:latin typeface="+mn-lt"/>
              </a:rPr>
              <a:t> the total toggle in each bucket</a:t>
            </a:r>
            <a:endParaRPr lang="en-US" sz="14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3422" y="3116579"/>
            <a:ext cx="4206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Scheduling with uniform toggle activity - Illustration</a:t>
            </a:r>
            <a:endParaRPr lang="en-US" sz="1400" b="1" dirty="0"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735" y="529247"/>
            <a:ext cx="3412065" cy="2895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460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4895"/>
            <a:ext cx="8458200" cy="610790"/>
          </a:xfrm>
        </p:spPr>
        <p:txBody>
          <a:bodyPr/>
          <a:lstStyle/>
          <a:p>
            <a:r>
              <a:rPr lang="en-US" sz="2800" dirty="0" smtClean="0"/>
              <a:t>Results: Design Information &amp; Basic Parameters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623572"/>
            <a:ext cx="8467725" cy="2693777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en-US" sz="1800" dirty="0"/>
              <a:t>We used the proposed method on a 800K </a:t>
            </a:r>
            <a:r>
              <a:rPr lang="en-US" altLang="en-US" sz="1800" dirty="0" smtClean="0"/>
              <a:t>instance, </a:t>
            </a:r>
            <a:r>
              <a:rPr lang="en-US" altLang="en-US" sz="1800" dirty="0"/>
              <a:t>100K register-count </a:t>
            </a:r>
            <a:r>
              <a:rPr lang="en-US" altLang="en-US" sz="1800" dirty="0" smtClean="0"/>
              <a:t>65nm design</a:t>
            </a:r>
            <a:r>
              <a:rPr lang="en-US" altLang="en-US" sz="18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We derived skew schedules with an allowed skew of  800ps (+/-400ps), with a resolution of 200ps 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US" sz="1600" dirty="0" smtClean="0"/>
              <a:t>Allowed skew buckets (schedule points) = 5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US" sz="1600" dirty="0"/>
              <a:t>Run time for LP to generate skew intent is </a:t>
            </a:r>
            <a:r>
              <a:rPr lang="en-US" sz="1600" dirty="0" smtClean="0"/>
              <a:t>about 10 mins</a:t>
            </a:r>
          </a:p>
          <a:p>
            <a:pPr marL="285750">
              <a:buFont typeface="Wingdings" panose="05000000000000000000" pitchFamily="2" charset="2"/>
              <a:buChar char="Ø"/>
            </a:pPr>
            <a:r>
              <a:rPr lang="en-US" sz="1800" dirty="0" smtClean="0"/>
              <a:t>Design was </a:t>
            </a:r>
            <a:r>
              <a:rPr lang="en-US" sz="1800" dirty="0" err="1" smtClean="0"/>
              <a:t>optimised</a:t>
            </a:r>
            <a:r>
              <a:rPr lang="en-US" sz="1800" dirty="0" smtClean="0"/>
              <a:t> and </a:t>
            </a:r>
            <a:r>
              <a:rPr lang="en-US" sz="1800" dirty="0" err="1" smtClean="0"/>
              <a:t>analysed</a:t>
            </a:r>
            <a:r>
              <a:rPr lang="en-US" sz="1800" dirty="0" smtClean="0"/>
              <a:t> for IR-drops with and without these skew schedules in Cadence</a:t>
            </a:r>
            <a:r>
              <a:rPr lang="en-US" sz="1200" baseline="30000" dirty="0" smtClean="0"/>
              <a:t>®</a:t>
            </a:r>
            <a:r>
              <a:rPr lang="en-US" sz="1800" dirty="0" smtClean="0"/>
              <a:t> tools</a:t>
            </a:r>
          </a:p>
          <a:p>
            <a:pPr marL="685800" lvl="1">
              <a:buFont typeface="Wingdings" panose="05000000000000000000" pitchFamily="2" charset="2"/>
              <a:buChar char="Ø"/>
            </a:pPr>
            <a:r>
              <a:rPr lang="en-US" sz="1600" dirty="0" smtClean="0"/>
              <a:t>Conventional clock skews allowed during CTS = 100ps (design constraint)</a:t>
            </a:r>
          </a:p>
          <a:p>
            <a:pPr marL="400050" lvl="1" indent="0">
              <a:buNone/>
            </a:pPr>
            <a:endParaRPr lang="en-US" sz="1600" dirty="0" smtClean="0"/>
          </a:p>
          <a:p>
            <a:pPr marL="285750"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C00000"/>
                </a:solidFill>
              </a:rPr>
              <a:t>Basic timing parameters were similar or better with the proposed skew schedules</a:t>
            </a:r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850708"/>
              </p:ext>
            </p:extLst>
          </p:nvPr>
        </p:nvGraphicFramePr>
        <p:xfrm>
          <a:off x="558671" y="3745320"/>
          <a:ext cx="8053707" cy="12483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8693"/>
                <a:gridCol w="1927910"/>
                <a:gridCol w="1912878"/>
                <a:gridCol w="1454226"/>
              </a:tblGrid>
              <a:tr h="2049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 Timing</a:t>
                      </a:r>
                      <a:r>
                        <a:rPr lang="en-US" sz="1600" baseline="0" dirty="0" smtClean="0">
                          <a:effectLst/>
                          <a:latin typeface="+mn-lt"/>
                        </a:rPr>
                        <a:t> Parameters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Default Method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Proposed Method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Comments</a:t>
                      </a:r>
                      <a:endParaRPr lang="en-US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</a:tr>
              <a:tr h="3348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WNS/TNS/FEP (2 setup views)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0.98ns/192ns/1149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0.97ns/30ns/375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Better Timing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</a:tr>
              <a:tr h="3348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WNS/TNS/FEP (3 hold views)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5ns/12ns/25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5n/13n/44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Similar Timing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</a:tr>
              <a:tr h="3348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Area Density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56.035%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56.125%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Negligible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impact</a:t>
                      </a:r>
                      <a:endParaRPr lang="en-US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09728" marR="1097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055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56" y="3320"/>
            <a:ext cx="8458200" cy="610790"/>
          </a:xfrm>
        </p:spPr>
        <p:txBody>
          <a:bodyPr/>
          <a:lstStyle/>
          <a:p>
            <a:r>
              <a:rPr lang="en-US" sz="2800" dirty="0" smtClean="0"/>
              <a:t>Results: Clock Tree Delay Profiles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46" y="587971"/>
            <a:ext cx="3394104" cy="169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096" y="587971"/>
            <a:ext cx="3901319" cy="163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63583" y="2311750"/>
            <a:ext cx="2396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Clocks at Registers</a:t>
            </a:r>
            <a:endParaRPr lang="en-US" sz="12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44312" y="2291821"/>
            <a:ext cx="1868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Clocks at Registers</a:t>
            </a:r>
            <a:endParaRPr lang="en-US" sz="1200" b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7898" y="2591513"/>
            <a:ext cx="2112440" cy="33855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+mj-lt"/>
              </a:rPr>
              <a:t>CTS - Default Method </a:t>
            </a:r>
            <a:endParaRPr lang="en-US" sz="16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3270" y="2568820"/>
            <a:ext cx="2230973" cy="33855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+mj-lt"/>
              </a:rPr>
              <a:t>CTS - Proposed Method </a:t>
            </a:r>
            <a:endParaRPr lang="en-US" sz="16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388" y="2932747"/>
            <a:ext cx="83243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+mn-lt"/>
              </a:rPr>
              <a:t>Clock tree synthesis  </a:t>
            </a:r>
            <a:r>
              <a:rPr lang="en-US" sz="1800" dirty="0">
                <a:latin typeface="+mn-lt"/>
              </a:rPr>
              <a:t>is </a:t>
            </a:r>
            <a:r>
              <a:rPr lang="en-US" sz="1800" dirty="0" smtClean="0">
                <a:latin typeface="+mn-lt"/>
              </a:rPr>
              <a:t>done with and without the proposed skew schedule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+mn-lt"/>
              </a:rPr>
              <a:t>The distribution of clock arrivals on registers is seen to be correspondingly spread-out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+mn-lt"/>
              </a:rPr>
              <a:t>~900ps clock skew with the proposed schedule </a:t>
            </a:r>
            <a:r>
              <a:rPr lang="en-US" sz="1800" dirty="0" smtClean="0">
                <a:latin typeface="+mn-lt"/>
              </a:rPr>
              <a:t>achieved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+mn-lt"/>
              </a:rPr>
              <a:t>Negligible clock area increase (&lt;&lt;1%) is seen in CTS </a:t>
            </a:r>
            <a:endParaRPr lang="en-US" sz="1800" dirty="0" smtClean="0">
              <a:latin typeface="+mn-lt"/>
            </a:endParaRPr>
          </a:p>
          <a:p>
            <a:pPr algn="just"/>
            <a:endParaRPr lang="en-US" sz="1800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1800" b="1" dirty="0" smtClean="0">
                <a:solidFill>
                  <a:srgbClr val="C00000"/>
                </a:solidFill>
                <a:latin typeface="+mn-lt"/>
              </a:rPr>
              <a:t>Clock scheduling intent achieved without impacting basic design Quality of Results (</a:t>
            </a:r>
            <a:r>
              <a:rPr lang="en-US" sz="1800" b="1" dirty="0" err="1" smtClean="0">
                <a:solidFill>
                  <a:srgbClr val="C00000"/>
                </a:solidFill>
                <a:latin typeface="+mn-lt"/>
              </a:rPr>
              <a:t>QoR</a:t>
            </a:r>
            <a:r>
              <a:rPr lang="en-US" sz="1800" b="1" dirty="0" smtClean="0">
                <a:solidFill>
                  <a:srgbClr val="C00000"/>
                </a:solidFill>
                <a:latin typeface="+mn-lt"/>
              </a:rPr>
              <a:t>) parameters of timing, area and power </a:t>
            </a:r>
            <a:endParaRPr lang="en-US" sz="18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3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/>
          <p:cNvSpPr txBox="1">
            <a:spLocks/>
          </p:cNvSpPr>
          <p:nvPr/>
        </p:nvSpPr>
        <p:spPr bwMode="auto">
          <a:xfrm>
            <a:off x="175774" y="-51405"/>
            <a:ext cx="8458200" cy="61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 b="1">
                <a:solidFill>
                  <a:srgbClr val="FF0000"/>
                </a:solidFill>
                <a:latin typeface="Garamond" pitchFamily="18" charset="0"/>
              </a:defRPr>
            </a:lvl9pPr>
          </a:lstStyle>
          <a:p>
            <a:r>
              <a:rPr lang="en-US" altLang="en-US" sz="2800" kern="0" dirty="0" smtClean="0"/>
              <a:t>Results: Dynamic IR-drop &amp; Peak Currents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400" y="3786295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+mn-lt"/>
              </a:rPr>
              <a:t>Total instances with DVD more than </a:t>
            </a:r>
            <a:r>
              <a:rPr lang="en-US" sz="1600" dirty="0" smtClean="0">
                <a:latin typeface="+mn-lt"/>
              </a:rPr>
              <a:t>~55mV </a:t>
            </a:r>
            <a:r>
              <a:rPr lang="en-US" sz="1600" dirty="0">
                <a:latin typeface="+mn-lt"/>
              </a:rPr>
              <a:t>are decreased </a:t>
            </a:r>
            <a:r>
              <a:rPr lang="en-US" sz="1600" b="1" dirty="0">
                <a:solidFill>
                  <a:srgbClr val="0070C0"/>
                </a:solidFill>
                <a:latin typeface="+mn-lt"/>
              </a:rPr>
              <a:t>from 26% to 11% </a:t>
            </a:r>
            <a:r>
              <a:rPr lang="en-US" sz="1600" dirty="0">
                <a:latin typeface="+mn-lt"/>
              </a:rPr>
              <a:t>with proposed </a:t>
            </a:r>
            <a:r>
              <a:rPr lang="en-US" sz="1600" dirty="0" smtClean="0">
                <a:latin typeface="+mn-lt"/>
              </a:rPr>
              <a:t>method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Dynamic Peak Current is also 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</a:rPr>
              <a:t>decreased from 676mA to 546mA </a:t>
            </a:r>
            <a:r>
              <a:rPr lang="en-US" sz="1600" dirty="0" smtClean="0">
                <a:latin typeface="+mn-lt"/>
              </a:rPr>
              <a:t>with proposed method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+mn-lt"/>
              </a:rPr>
              <a:t>We also see a </a:t>
            </a:r>
            <a:r>
              <a:rPr lang="en-US" sz="1600" b="1" dirty="0" smtClean="0">
                <a:solidFill>
                  <a:srgbClr val="0070C0"/>
                </a:solidFill>
                <a:latin typeface="+mn-lt"/>
              </a:rPr>
              <a:t>reduced number of dynamic IR-drop hot-spots with an improved spatial distribution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1" dirty="0" smtClean="0">
              <a:solidFill>
                <a:srgbClr val="0070C0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The </a:t>
            </a:r>
            <a:r>
              <a:rPr lang="en-US" sz="1600" b="1" dirty="0">
                <a:solidFill>
                  <a:srgbClr val="C00000"/>
                </a:solidFill>
                <a:latin typeface="+mn-lt"/>
              </a:rPr>
              <a:t>approach results in overall improved </a:t>
            </a: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dynamic IR-drop and peak currents</a:t>
            </a:r>
            <a:endParaRPr 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634067" y="2509884"/>
            <a:ext cx="1058333" cy="287867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326467" y="1856375"/>
            <a:ext cx="541866" cy="653509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512733" y="236469"/>
            <a:ext cx="355600" cy="19533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326467" y="4698942"/>
            <a:ext cx="914400" cy="9144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82" y="448396"/>
            <a:ext cx="2531796" cy="206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391" y="524247"/>
            <a:ext cx="1507075" cy="181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789" y="400147"/>
            <a:ext cx="2639915" cy="21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667" y="511466"/>
            <a:ext cx="1520122" cy="184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49" y="2526383"/>
            <a:ext cx="2523330" cy="90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789" y="2524484"/>
            <a:ext cx="2639915" cy="91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06951" y="3443616"/>
            <a:ext cx="2106127" cy="33855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+mj-lt"/>
              </a:rPr>
              <a:t>CTS - Default Method </a:t>
            </a:r>
            <a:endParaRPr lang="en-US" sz="16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08259" y="3452083"/>
            <a:ext cx="2230973" cy="33855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+mj-lt"/>
              </a:rPr>
              <a:t>CTS - Proposed Method </a:t>
            </a:r>
            <a:endParaRPr lang="en-US" sz="16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2446" y="2881423"/>
            <a:ext cx="1286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Peak current = 676mA</a:t>
            </a:r>
            <a:endParaRPr lang="en-US" sz="1600" dirty="0">
              <a:latin typeface="+mn-lt"/>
            </a:endParaRPr>
          </a:p>
        </p:txBody>
      </p:sp>
      <p:cxnSp>
        <p:nvCxnSpPr>
          <p:cNvPr id="6" name="Straight Arrow Connector 5"/>
          <p:cNvCxnSpPr>
            <a:endCxn id="3" idx="0"/>
          </p:cNvCxnSpPr>
          <p:nvPr/>
        </p:nvCxnSpPr>
        <p:spPr bwMode="auto">
          <a:xfrm>
            <a:off x="2813078" y="2558352"/>
            <a:ext cx="722443" cy="32307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868333" y="2891606"/>
            <a:ext cx="12861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Peak current = 546mA</a:t>
            </a:r>
            <a:endParaRPr lang="en-US" sz="1600" dirty="0">
              <a:latin typeface="+mn-lt"/>
            </a:endParaRPr>
          </a:p>
        </p:txBody>
      </p:sp>
      <p:cxnSp>
        <p:nvCxnSpPr>
          <p:cNvPr id="24" name="Straight Arrow Connector 23"/>
          <p:cNvCxnSpPr>
            <a:endCxn id="23" idx="0"/>
          </p:cNvCxnSpPr>
          <p:nvPr/>
        </p:nvCxnSpPr>
        <p:spPr bwMode="auto">
          <a:xfrm flipH="1">
            <a:off x="5511408" y="2580651"/>
            <a:ext cx="792382" cy="31095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108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SP&amp;A">
  <a:themeElements>
    <a:clrScheme name="DSP&amp;A 8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DSP&amp;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SP&amp;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SP&amp;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12440</TotalTime>
  <Words>694</Words>
  <Application>Microsoft Office PowerPoint</Application>
  <PresentationFormat>On-screen Show (16:9)</PresentationFormat>
  <Paragraphs>123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DSP&amp;A</vt:lpstr>
      <vt:lpstr>A Method to Build Clock Tree Comprehending Switching Activity to Address DVD in an SOC</vt:lpstr>
      <vt:lpstr>Problem Statement</vt:lpstr>
      <vt:lpstr>PowerPoint Presentation</vt:lpstr>
      <vt:lpstr>Results: Design Information &amp; Basic Parameters</vt:lpstr>
      <vt:lpstr>Results: Clock Tree Delay Profiles</vt:lpstr>
      <vt:lpstr>PowerPoint Presentation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Dawn Jos</dc:creator>
  <cp:lastModifiedBy>Atul Garg</cp:lastModifiedBy>
  <cp:revision>372</cp:revision>
  <dcterms:created xsi:type="dcterms:W3CDTF">2007-12-19T20:51:45Z</dcterms:created>
  <dcterms:modified xsi:type="dcterms:W3CDTF">2019-01-17T06:14:00Z</dcterms:modified>
</cp:coreProperties>
</file>